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SemiBold"/>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5A6488D-3274-44F0-8B29-21E42FD6E3C6}">
  <a:tblStyle styleId="{85A6488D-3274-44F0-8B29-21E42FD6E3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658D068-352A-4853-8F2B-CDCF11701059}"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SemiBold-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boldItalic.fntdata"/><Relationship Id="rId30" Type="http://schemas.openxmlformats.org/officeDocument/2006/relationships/font" Target="fonts/PlusJakartaSansSemiBold-italic.fntdata"/><Relationship Id="rId11" Type="http://schemas.openxmlformats.org/officeDocument/2006/relationships/slide" Target="slides/slide3.xml"/><Relationship Id="rId33" Type="http://schemas.openxmlformats.org/officeDocument/2006/relationships/font" Target="fonts/PlusJakartaSansMedium-bold.fntdata"/><Relationship Id="rId10" Type="http://schemas.openxmlformats.org/officeDocument/2006/relationships/slide" Target="slides/slide2.xml"/><Relationship Id="rId32" Type="http://schemas.openxmlformats.org/officeDocument/2006/relationships/font" Target="fonts/PlusJakartaSansMedium-regular.fntdata"/><Relationship Id="rId13" Type="http://schemas.openxmlformats.org/officeDocument/2006/relationships/slide" Target="slides/slide5.xml"/><Relationship Id="rId35" Type="http://schemas.openxmlformats.org/officeDocument/2006/relationships/font" Target="fonts/PlusJakartaSansMedium-boldItalic.fntdata"/><Relationship Id="rId12" Type="http://schemas.openxmlformats.org/officeDocument/2006/relationships/slide" Target="slides/slide4.xml"/><Relationship Id="rId34" Type="http://schemas.openxmlformats.org/officeDocument/2006/relationships/font" Target="fonts/PlusJakartaSansMedium-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15aea9d9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15aea9d9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515aea9d9a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515aea9d9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515aea9d9a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515aea9d9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515aea9d9a_0_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515aea9d9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15aea9d9a_0_14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15aea9d9a_0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www.youtube.com/watch?v=9si9dRf6jOg" TargetMode="External"/><Relationship Id="rId5" Type="http://schemas.openxmlformats.org/officeDocument/2006/relationships/image" Target="../media/image8.png"/><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37"/>
          <p:cNvGraphicFramePr/>
          <p:nvPr/>
        </p:nvGraphicFramePr>
        <p:xfrm>
          <a:off x="315750" y="3189900"/>
          <a:ext cx="3000000" cy="3000000"/>
        </p:xfrm>
        <a:graphic>
          <a:graphicData uri="http://schemas.openxmlformats.org/drawingml/2006/table">
            <a:tbl>
              <a:tblPr>
                <a:noFill/>
                <a:tableStyleId>{85A6488D-3274-44F0-8B29-21E42FD6E3C6}</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 Transcript:</a:t>
                      </a:r>
                      <a:r>
                        <a:rPr b="1" lang="en" sz="1300">
                          <a:latin typeface="Halant"/>
                          <a:ea typeface="Halant"/>
                          <a:cs typeface="Halant"/>
                          <a:sym typeface="Halant"/>
                        </a:rPr>
                        <a:t> </a:t>
                      </a:r>
                      <a:r>
                        <a:rPr lang="en" sz="1300">
                          <a:latin typeface="Halant"/>
                          <a:ea typeface="Halant"/>
                          <a:cs typeface="Halant"/>
                          <a:sym typeface="Halant"/>
                        </a:rPr>
                        <a:t>(End at 2:42)</a:t>
                      </a:r>
                      <a:endParaRPr sz="13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state government's loved the Articles of Confederation because the Articles of Confederation created a government that had very few powers. A lot of times students come to the conclusion that the Articles of Confederation are weak, but in fact what they were, were restrictive, and they fit perfectly the goals of the American Revolution. The goal of the Revolution was for local elected legislators to govern the people. People didn't think of themselves as Americans or citizens of the United States; they thought of themselves as Virginians, Marylanders, Connecticut men and women, Massachusetts people, and they were really fighting a war when they said, “no taxation without representation.” They were fighting a war so that their elected officials in their governments could govern them. So when they create the first national government they create a government that comes out of their revolutionary goals, which is no tyrant. We've just fought against King George, who we've called the tyrant, so how do you make sure that doesn't happen? You have no executive branch in the national government, most powers preserve for the States. Don't let a distant government in. In the 18th century, if the government was located in New York, that was a million miles away from Georgia, or South Carolina, because there were no planes or telephones or Amtrak or anything that would make it possible to get there quickly; you probably could get to England by ocean faster than you could get from Georgia to New York or to Philadelphia by horseback. And so no distant government with strong powers, local government with strong powers, very much state power. And so the Articles of Confederation are by choice, that is, by the choice of the revolutionaries, very limited. They don't have the power to tax, which colonists and early Americans thought was the most powerful right a government had. They don't have the power really to create an army. They don't have the power to regulate commerce or to coin money, make a uniform currency. All of this was going to be power that the state governments had, and so in effect the Articles of Confederation meet the goals of the revolution. The problem is that when the revolution is over and you're governing a new nation, the Articles of Confederation turned out to be grossly inadequate to actually be a national government, and there are revolutionaries who realize this pretty quickly.</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48" name="Google Shape;148;p37"/>
          <p:cNvSpPr txBox="1"/>
          <p:nvPr/>
        </p:nvSpPr>
        <p:spPr>
          <a:xfrm>
            <a:off x="1700625" y="14228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49" name="Google Shape;149;p37"/>
          <p:cNvSpPr txBox="1"/>
          <p:nvPr/>
        </p:nvSpPr>
        <p:spPr>
          <a:xfrm>
            <a:off x="455225" y="23202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Carol Berkin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Carol Berkin is Presidential Professor of History at Baruch College and the Graduate Center, CUNY . She has written extensively on the American Revolution and the creation of the Constitution. Here, she participated in NBC’s News Learn programming to discuss the Articles of Confederation. </a:t>
            </a:r>
            <a:endParaRPr sz="1000">
              <a:solidFill>
                <a:schemeClr val="dk1"/>
              </a:solidFill>
              <a:latin typeface="Inter"/>
              <a:ea typeface="Inter"/>
              <a:cs typeface="Inter"/>
              <a:sym typeface="Inter"/>
            </a:endParaRPr>
          </a:p>
        </p:txBody>
      </p:sp>
      <p:sp>
        <p:nvSpPr>
          <p:cNvPr id="150" name="Google Shape;150;p37"/>
          <p:cNvSpPr txBox="1"/>
          <p:nvPr/>
        </p:nvSpPr>
        <p:spPr>
          <a:xfrm>
            <a:off x="475050" y="7580275"/>
            <a:ext cx="6918300" cy="209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Which feature of the Articles best shows how the founders tried to stop a new tyrant from rising? Why did many Americans in 1777 think this was necessary?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examples from the video best show that state sovereignty (power) outweighed national power under the Articles?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pic>
        <p:nvPicPr>
          <p:cNvPr id="151" name="Google Shape;151;p37"/>
          <p:cNvPicPr preferRelativeResize="0"/>
          <p:nvPr/>
        </p:nvPicPr>
        <p:blipFill>
          <a:blip r:embed="rId5">
            <a:alphaModFix/>
          </a:blip>
          <a:stretch>
            <a:fillRect/>
          </a:stretch>
        </p:blipFill>
        <p:spPr>
          <a:xfrm>
            <a:off x="556051" y="1539764"/>
            <a:ext cx="822875" cy="822875"/>
          </a:xfrm>
          <a:prstGeom prst="rect">
            <a:avLst/>
          </a:prstGeom>
          <a:noFill/>
          <a:ln>
            <a:noFill/>
          </a:ln>
        </p:spPr>
      </p:pic>
      <p:sp>
        <p:nvSpPr>
          <p:cNvPr id="152" name="Google Shape;152;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Articles of Confederation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3" name="Google Shape;153;p37"/>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154" name="Google Shape;154;p37"/>
          <p:cNvSpPr txBox="1"/>
          <p:nvPr/>
        </p:nvSpPr>
        <p:spPr>
          <a:xfrm>
            <a:off x="315749" y="1116000"/>
            <a:ext cx="71409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graphicFrame>
        <p:nvGraphicFramePr>
          <p:cNvPr id="159" name="Google Shape;159;p38"/>
          <p:cNvGraphicFramePr/>
          <p:nvPr/>
        </p:nvGraphicFramePr>
        <p:xfrm>
          <a:off x="412253" y="1121345"/>
          <a:ext cx="3000000" cy="3000000"/>
        </p:xfrm>
        <a:graphic>
          <a:graphicData uri="http://schemas.openxmlformats.org/drawingml/2006/table">
            <a:tbl>
              <a:tblPr>
                <a:noFill/>
                <a:tableStyleId>{E658D068-352A-4853-8F2B-CDCF11701059}</a:tableStyleId>
              </a:tblPr>
              <a:tblGrid>
                <a:gridCol w="6947875"/>
              </a:tblGrid>
              <a:tr h="36797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23475">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Which wartime concern do you think was the largest cause of a push for a new national framework? Explain in one sentence.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State the main purpose of the Articles of Confederation in six words.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List two specific guards against tyranny and how each blocks abuse of power.</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single power on this slide was most important for holding states together?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6-8)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Sequence: Number these events 1‑4 in the order they happened.</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Land‑poor states refuse to ratify the Articles</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States cede western claims to Congress</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Northwest Ordinance is passed</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Congress drafts a plan for governing new territory</a:t>
                      </a:r>
                      <a:endParaRPr sz="1200">
                        <a:solidFill>
                          <a:schemeClr val="dk1"/>
                        </a:solidFill>
                        <a:latin typeface="Inter"/>
                        <a:ea typeface="Inter"/>
                        <a:cs typeface="Inter"/>
                        <a:sym typeface="Inter"/>
                      </a:endParaRPr>
                    </a:p>
                    <a:p>
                      <a:pPr indent="0" lvl="0" marL="137160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(Slide 7) Which two states had the largest western land claims before ceding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did Maryland push for the land-cession compromise?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Northwest Ordinance Fact: Circle the rule it set about slavery in the territory.</a:t>
                      </a:r>
                      <a:endParaRPr sz="1200">
                        <a:solidFill>
                          <a:schemeClr val="dk1"/>
                        </a:solidFill>
                        <a:latin typeface="Inter"/>
                        <a:ea typeface="Inter"/>
                        <a:cs typeface="Inter"/>
                        <a:sym typeface="Inter"/>
                      </a:endParaRPr>
                    </a:p>
                    <a:p>
                      <a:pPr indent="0" lvl="0" marL="952500" rtl="0" algn="l">
                        <a:spcBef>
                          <a:spcPts val="0"/>
                        </a:spcBef>
                        <a:spcAft>
                          <a:spcPts val="0"/>
                        </a:spcAft>
                        <a:buNone/>
                      </a:pPr>
                      <a:r>
                        <a:t/>
                      </a:r>
                      <a:endParaRPr sz="1200">
                        <a:solidFill>
                          <a:schemeClr val="dk1"/>
                        </a:solidFill>
                        <a:latin typeface="Inter"/>
                        <a:ea typeface="Inter"/>
                        <a:cs typeface="Inter"/>
                        <a:sym typeface="Inter"/>
                      </a:endParaRPr>
                    </a:p>
                    <a:p>
                      <a:pPr indent="0" lvl="0" marL="952500" rtl="0" algn="l">
                        <a:spcBef>
                          <a:spcPts val="0"/>
                        </a:spcBef>
                        <a:spcAft>
                          <a:spcPts val="0"/>
                        </a:spcAft>
                        <a:buNone/>
                      </a:pPr>
                      <a:r>
                        <a:rPr lang="en" sz="1200">
                          <a:solidFill>
                            <a:schemeClr val="dk1"/>
                          </a:solidFill>
                          <a:latin typeface="Inter"/>
                          <a:ea typeface="Inter"/>
                          <a:cs typeface="Inter"/>
                          <a:sym typeface="Inter"/>
                        </a:rPr>
                        <a:t>Allowed / Banned </a:t>
                      </a:r>
                      <a:endParaRPr sz="1200">
                        <a:solidFill>
                          <a:schemeClr val="dk1"/>
                        </a:solidFill>
                        <a:latin typeface="Inter"/>
                        <a:ea typeface="Inter"/>
                        <a:cs typeface="Inter"/>
                        <a:sym typeface="Inter"/>
                      </a:endParaRPr>
                    </a:p>
                    <a:p>
                      <a:pPr indent="0" lvl="0" marL="9525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did the Haudenosaunee League influence the Articles?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0" name="Google Shape;160;p38"/>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61" name="Google Shape;161;p38"/>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Articles of Confederation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2" name="Google Shape;162;p38"/>
          <p:cNvPicPr preferRelativeResize="0"/>
          <p:nvPr/>
        </p:nvPicPr>
        <p:blipFill>
          <a:blip r:embed="rId3">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3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Confederation Constitutions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8" name="Google Shape;168;p39"/>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69" name="Google Shape;169;p39"/>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sources. Then, answer the accompanying questions and share your information with a partner to compare. </a:t>
            </a:r>
            <a:endParaRPr/>
          </a:p>
        </p:txBody>
      </p:sp>
      <p:pic>
        <p:nvPicPr>
          <p:cNvPr id="170" name="Google Shape;170;p39"/>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71" name="Google Shape;171;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2" name="Google Shape;172;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3" name="Google Shape;173;p39"/>
          <p:cNvGraphicFramePr/>
          <p:nvPr/>
        </p:nvGraphicFramePr>
        <p:xfrm>
          <a:off x="469041" y="1552435"/>
          <a:ext cx="3000000" cy="3000000"/>
        </p:xfrm>
        <a:graphic>
          <a:graphicData uri="http://schemas.openxmlformats.org/drawingml/2006/table">
            <a:tbl>
              <a:tblPr>
                <a:noFill/>
                <a:tableStyleId>{E658D068-352A-4853-8F2B-CDCF11701059}</a:tableStyleId>
              </a:tblPr>
              <a:tblGrid>
                <a:gridCol w="2266425"/>
                <a:gridCol w="1662050"/>
                <a:gridCol w="29058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1: The Great Law of Peace (Constitution of the Five Nations). Oral constitution, c. 12-15th centuries. Recorded in Mohawk by Seth Newhouse, c. 1880; translated and edited by Arthur C. Parker.: University of the State of New York Bulletin, 1916.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Although this English version was published in 1916 by Seneca historian Arthur C. Parker, the text itself is the Great Law of Peace—the Haudenosaunee (Iroquois) oral constitution created centuries earlier (scholars estimate between the 1100s and 1400s). Parker translated two Mohawk‑language manuscripts written around 1880 by Mohawk scholar Seth (Newhouse) Ranatakari. Those manuscripts record the much older oral tradition of the Six Nations Confederacy.</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the business of the Five Nations Confederate Council shall be conducted by the two combined bodies of Confederate Lords. First the question shall be passed upon by the Mohawk and Seneca Lords, then it shall be discussed and passed by the Oneida and Cayuga Lords. Their decisions shall then be referred to the Onondaga Lords, (Fire Keepers) for final judgement…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all cases the procedure must be as follows: when the Mohawk and Seneca Lords have unanimously agreed upon a question, they shall report the their decision to the Cayuga and Oneida Lords who shall deliberate upon the question and report a unanimous decision to the Mohawk Lords. The Mohawk Lords will then report the standing of the case to the Firekeepers, who shall render a decision as they see fit in case of a disagreement by the two bodies, or confirm the decisions of the two bodies if they are identical…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74" name="Google Shape;174;p39"/>
          <p:cNvGraphicFramePr/>
          <p:nvPr/>
        </p:nvGraphicFramePr>
        <p:xfrm>
          <a:off x="469028" y="5817060"/>
          <a:ext cx="3000000" cy="3000000"/>
        </p:xfrm>
        <a:graphic>
          <a:graphicData uri="http://schemas.openxmlformats.org/drawingml/2006/table">
            <a:tbl>
              <a:tblPr>
                <a:noFill/>
                <a:tableStyleId>{E658D068-352A-4853-8F2B-CDCF11701059}</a:tableStyleId>
              </a:tblPr>
              <a:tblGrid>
                <a:gridCol w="2266425"/>
                <a:gridCol w="1662050"/>
                <a:gridCol w="2905850"/>
              </a:tblGrid>
              <a:tr h="57280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Continental Congress, Articles of Confederation and Perpetual Union between the States, Philadelphia, 1777.</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IX: …The united states, in congress assembled, shall never engage in a war, nor grant letters of marque and reprisal in time of peace, nor enter into any treaties or alliances, nor coin money… nor borrow money on the credit of the united states, nor appropriate money, nor agree upon the number of vessels of war to be built or purchased, or the number of land or sea forces to be raised, nor appoint a commander in chief of the army or navy, unless nine states assent to the same, nor shall a question on any other point… be determined, unless by the votes of a majority of the united states in congress assembled…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XIII: … And the Articles of this confederation shall be inviolably observed by every state, and the union shall be perpetual; nor shall any alteration at any time hereafter be made in any of them, unless such alteration be agreed to in a congress of the united states, and be afterwards confirmed by the legislatures of every state…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Multiple Sources</a:t>
            </a:r>
            <a:endParaRPr sz="1500"/>
          </a:p>
        </p:txBody>
      </p:sp>
      <p:graphicFrame>
        <p:nvGraphicFramePr>
          <p:cNvPr id="180" name="Google Shape;180;p40"/>
          <p:cNvGraphicFramePr/>
          <p:nvPr/>
        </p:nvGraphicFramePr>
        <p:xfrm>
          <a:off x="472467" y="913602"/>
          <a:ext cx="3000000" cy="3000000"/>
        </p:xfrm>
        <a:graphic>
          <a:graphicData uri="http://schemas.openxmlformats.org/drawingml/2006/table">
            <a:tbl>
              <a:tblPr>
                <a:noFill/>
                <a:tableStyleId>{85A6488D-3274-44F0-8B29-21E42FD6E3C6}</a:tableStyleId>
              </a:tblPr>
              <a:tblGrid>
                <a:gridCol w="2043725"/>
                <a:gridCol w="2510200"/>
                <a:gridCol w="2276975"/>
              </a:tblGrid>
              <a:tr h="3059425">
                <a:tc>
                  <a:txBody>
                    <a:bodyPr/>
                    <a:lstStyle/>
                    <a:p>
                      <a:pPr indent="0" lvl="0" marL="0" rtl="0" algn="l">
                        <a:spcBef>
                          <a:spcPts val="0"/>
                        </a:spcBef>
                        <a:spcAft>
                          <a:spcPts val="0"/>
                        </a:spcAft>
                        <a:buNone/>
                      </a:pPr>
                      <a:r>
                        <a:rPr lang="en" sz="1300">
                          <a:latin typeface="Inter"/>
                          <a:ea typeface="Inter"/>
                          <a:cs typeface="Inter"/>
                          <a:sym typeface="Inter"/>
                        </a:rPr>
                        <a:t> </a:t>
                      </a: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these documents?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these documents?</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were these documents created and/or circulated? Who wrote them?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these documents were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these documents were written?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texts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these documents, what are some things that can be inferred about the authors’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these documents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Provide one quote from either document that highlights a similarity or a difference between the two systems, and explain why that quote matters. .</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81" name="Google Shape;181;p40"/>
          <p:cNvGraphicFramePr/>
          <p:nvPr/>
        </p:nvGraphicFramePr>
        <p:xfrm>
          <a:off x="561691" y="4938267"/>
          <a:ext cx="3000000" cy="3000000"/>
        </p:xfrm>
        <a:graphic>
          <a:graphicData uri="http://schemas.openxmlformats.org/drawingml/2006/table">
            <a:tbl>
              <a:tblPr>
                <a:noFill/>
                <a:tableStyleId>{85A6488D-3274-44F0-8B29-21E42FD6E3C6}</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82" name="Google Shape;182;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3" name="Google Shape;183;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4" name="Google Shape;184;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1"/>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&amp; the Constitution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2</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90" name="Google Shape;190;p41"/>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191" name="Google Shape;191;p41"/>
          <p:cNvSpPr txBox="1"/>
          <p:nvPr/>
        </p:nvSpPr>
        <p:spPr>
          <a:xfrm>
            <a:off x="455250" y="2945163"/>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92" name="Google Shape;192;p41"/>
          <p:cNvSpPr/>
          <p:nvPr/>
        </p:nvSpPr>
        <p:spPr>
          <a:xfrm>
            <a:off x="582638" y="3369763"/>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3" name="Google Shape;193;p41"/>
          <p:cNvSpPr/>
          <p:nvPr/>
        </p:nvSpPr>
        <p:spPr>
          <a:xfrm>
            <a:off x="556988" y="5383763"/>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4" name="Google Shape;194;p41"/>
          <p:cNvSpPr/>
          <p:nvPr/>
        </p:nvSpPr>
        <p:spPr>
          <a:xfrm>
            <a:off x="556988" y="7364963"/>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95" name="Google Shape;195;p41"/>
          <p:cNvSpPr txBox="1"/>
          <p:nvPr/>
        </p:nvSpPr>
        <p:spPr>
          <a:xfrm>
            <a:off x="2882150" y="3369763"/>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96" name="Google Shape;196;p41"/>
          <p:cNvSpPr txBox="1"/>
          <p:nvPr/>
        </p:nvSpPr>
        <p:spPr>
          <a:xfrm>
            <a:off x="2882150" y="5383763"/>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97" name="Google Shape;197;p41"/>
          <p:cNvSpPr txBox="1"/>
          <p:nvPr/>
        </p:nvSpPr>
        <p:spPr>
          <a:xfrm>
            <a:off x="2882150" y="7364963"/>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98" name="Google Shape;198;p41"/>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What experiences and ideas shaped the creation of the first American government?</a:t>
            </a:r>
            <a:endParaRPr i="1" sz="1700">
              <a:latin typeface="Inter"/>
              <a:ea typeface="Inter"/>
              <a:cs typeface="Inter"/>
              <a:sym typeface="Inter"/>
            </a:endParaRPr>
          </a:p>
        </p:txBody>
      </p:sp>
      <p:pic>
        <p:nvPicPr>
          <p:cNvPr id="199" name="Google Shape;199;p41"/>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200" name="Google Shape;20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1" name="Google Shape;20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